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ea71f3eb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ea71f3eb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65d0178fe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665d0178fe_0_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Links to the sources</a:t>
            </a:r>
            <a:endParaRPr/>
          </a:p>
        </p:txBody>
      </p:sp>
      <p:sp>
        <p:nvSpPr>
          <p:cNvPr id="131" name="Google Shape;131;g2665d0178fe_0_4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65d0178fe_0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665d0178fe_0_5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latin typeface="Calibri"/>
                <a:ea typeface="Calibri"/>
                <a:cs typeface="Calibri"/>
                <a:sym typeface="Calibri"/>
              </a:rPr>
              <a:t>Model to predict the injuries uses to analyze injury occurred over period of number of days played. </a:t>
            </a:r>
            <a:endParaRPr sz="1200">
              <a:latin typeface="Calibri"/>
              <a:ea typeface="Calibri"/>
              <a:cs typeface="Calibri"/>
              <a:sym typeface="Calibri"/>
            </a:endParaRPr>
          </a:p>
          <a:p>
            <a:pPr indent="0" lvl="0" marL="0" marR="0" rtl="0" algn="l">
              <a:spcBef>
                <a:spcPts val="0"/>
              </a:spcBef>
              <a:spcAft>
                <a:spcPts val="0"/>
              </a:spcAft>
              <a:buNone/>
            </a:pPr>
            <a:r>
              <a:rPr lang="en" sz="1200">
                <a:latin typeface="Calibri"/>
                <a:ea typeface="Calibri"/>
                <a:cs typeface="Calibri"/>
                <a:sym typeface="Calibri"/>
              </a:rPr>
              <a:t>Compared two curves for both natural and synthetic grass types</a:t>
            </a:r>
            <a:endParaRPr sz="1200">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800"/>
              <a:buFont typeface="Calibri"/>
              <a:buNone/>
            </a:pPr>
            <a:r>
              <a:rPr lang="en" sz="1200">
                <a:latin typeface="Calibri"/>
                <a:ea typeface="Calibri"/>
                <a:cs typeface="Calibri"/>
                <a:sym typeface="Calibri"/>
              </a:rPr>
              <a:t>Results shown that for both curves showing an increase likelihood of injuries occurring shown in the steep hill.</a:t>
            </a:r>
            <a:endParaRPr sz="1200">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800"/>
              <a:buFont typeface="Calibri"/>
              <a:buNone/>
            </a:pPr>
            <a:r>
              <a:rPr lang="en" sz="1200">
                <a:latin typeface="Calibri"/>
                <a:ea typeface="Calibri"/>
                <a:cs typeface="Calibri"/>
                <a:sym typeface="Calibri"/>
              </a:rPr>
              <a:t>Based on the pattern of this curve shows synthetic curve shows a small margin of .05 which indicated more injury risk for the synthetic than natural grass, </a:t>
            </a:r>
            <a:endParaRPr sz="1200">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800"/>
              <a:buFont typeface="Calibri"/>
              <a:buNone/>
            </a:pPr>
            <a:r>
              <a:rPr lang="en" sz="1800">
                <a:latin typeface="Calibri"/>
                <a:ea typeface="Calibri"/>
                <a:cs typeface="Calibri"/>
                <a:sym typeface="Calibri"/>
              </a:rPr>
              <a:t> </a:t>
            </a:r>
            <a:endParaRPr/>
          </a:p>
          <a:p>
            <a:pPr indent="0" lvl="0" marL="0" marR="0" rtl="0" algn="l">
              <a:spcBef>
                <a:spcPts val="0"/>
              </a:spcBef>
              <a:spcAft>
                <a:spcPts val="0"/>
              </a:spcAft>
              <a:buNone/>
            </a:pPr>
            <a:r>
              <a:t/>
            </a:r>
            <a:endParaRPr sz="1800">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800"/>
              <a:buFont typeface="Calibri"/>
              <a:buNone/>
            </a:pPr>
            <a:r>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139" name="Google Shape;139;g2665d0178fe_0_5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65d0178fe_0_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2665d0178fe_0_5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400">
                <a:latin typeface="Calibri"/>
                <a:ea typeface="Calibri"/>
                <a:cs typeface="Calibri"/>
                <a:sym typeface="Calibri"/>
              </a:rPr>
              <a:t>Regression uses an binary values such as yes, no or true, false to predict the outcome</a:t>
            </a:r>
            <a:endParaRPr sz="1400">
              <a:latin typeface="Calibri"/>
              <a:ea typeface="Calibri"/>
              <a:cs typeface="Calibri"/>
              <a:sym typeface="Calibri"/>
            </a:endParaRPr>
          </a:p>
          <a:p>
            <a:pPr indent="0" lvl="0" marL="0" rtl="0" algn="l">
              <a:spcBef>
                <a:spcPts val="0"/>
              </a:spcBef>
              <a:spcAft>
                <a:spcPts val="0"/>
              </a:spcAft>
              <a:buNone/>
            </a:pPr>
            <a:r>
              <a:rPr i="0" lang="en" sz="1400">
                <a:solidFill>
                  <a:srgbClr val="242424"/>
                </a:solidFill>
                <a:latin typeface="Calibri"/>
                <a:ea typeface="Calibri"/>
                <a:cs typeface="Calibri"/>
                <a:sym typeface="Calibri"/>
              </a:rPr>
              <a:t>The confusion matrix is a N x N matrix, where N is the number of classes or outputs. </a:t>
            </a:r>
            <a:endParaRPr sz="1400">
              <a:latin typeface="Calibri"/>
              <a:ea typeface="Calibri"/>
              <a:cs typeface="Calibri"/>
              <a:sym typeface="Calibri"/>
            </a:endParaRPr>
          </a:p>
          <a:p>
            <a:pPr indent="0" lvl="0" marL="0" rtl="0" algn="l">
              <a:spcBef>
                <a:spcPts val="0"/>
              </a:spcBef>
              <a:spcAft>
                <a:spcPts val="0"/>
              </a:spcAft>
              <a:buNone/>
            </a:pPr>
            <a:r>
              <a:t/>
            </a:r>
            <a:endParaRPr i="0" sz="1400">
              <a:solidFill>
                <a:srgbClr val="242424"/>
              </a:solidFill>
              <a:latin typeface="Calibri"/>
              <a:ea typeface="Calibri"/>
              <a:cs typeface="Calibri"/>
              <a:sym typeface="Calibri"/>
            </a:endParaRPr>
          </a:p>
          <a:p>
            <a:pPr indent="-88900" lvl="0" marL="0" rtl="0" algn="l">
              <a:spcBef>
                <a:spcPts val="0"/>
              </a:spcBef>
              <a:spcAft>
                <a:spcPts val="0"/>
              </a:spcAft>
              <a:buClr>
                <a:srgbClr val="242424"/>
              </a:buClr>
              <a:buSzPts val="1400"/>
              <a:buFont typeface="Arial"/>
              <a:buChar char="•"/>
            </a:pPr>
            <a:r>
              <a:rPr b="1" i="0" lang="en" sz="1400">
                <a:solidFill>
                  <a:srgbClr val="242424"/>
                </a:solidFill>
                <a:latin typeface="Calibri"/>
                <a:ea typeface="Calibri"/>
                <a:cs typeface="Calibri"/>
                <a:sym typeface="Calibri"/>
              </a:rPr>
              <a:t>True Positive (TP)</a:t>
            </a:r>
            <a:r>
              <a:rPr i="0" lang="en" sz="1400">
                <a:solidFill>
                  <a:srgbClr val="242424"/>
                </a:solidFill>
                <a:latin typeface="Calibri"/>
                <a:ea typeface="Calibri"/>
                <a:cs typeface="Calibri"/>
                <a:sym typeface="Calibri"/>
              </a:rPr>
              <a:t> : predicted(1), actual(1)</a:t>
            </a:r>
            <a:endParaRPr sz="1400">
              <a:latin typeface="Calibri"/>
              <a:ea typeface="Calibri"/>
              <a:cs typeface="Calibri"/>
              <a:sym typeface="Calibri"/>
            </a:endParaRPr>
          </a:p>
          <a:p>
            <a:pPr indent="-88900" lvl="0" marL="0" rtl="0" algn="l">
              <a:spcBef>
                <a:spcPts val="0"/>
              </a:spcBef>
              <a:spcAft>
                <a:spcPts val="0"/>
              </a:spcAft>
              <a:buClr>
                <a:srgbClr val="242424"/>
              </a:buClr>
              <a:buSzPts val="1400"/>
              <a:buFont typeface="Arial"/>
              <a:buChar char="•"/>
            </a:pPr>
            <a:r>
              <a:rPr b="1" i="0" lang="en" sz="1400">
                <a:solidFill>
                  <a:srgbClr val="242424"/>
                </a:solidFill>
                <a:latin typeface="Calibri"/>
                <a:ea typeface="Calibri"/>
                <a:cs typeface="Calibri"/>
                <a:sym typeface="Calibri"/>
              </a:rPr>
              <a:t>False Positive (FP)</a:t>
            </a:r>
            <a:r>
              <a:rPr i="0" lang="en" sz="1400">
                <a:solidFill>
                  <a:srgbClr val="242424"/>
                </a:solidFill>
                <a:latin typeface="Calibri"/>
                <a:ea typeface="Calibri"/>
                <a:cs typeface="Calibri"/>
                <a:sym typeface="Calibri"/>
              </a:rPr>
              <a:t> : predicted(1), actual(0)</a:t>
            </a:r>
            <a:endParaRPr sz="1400">
              <a:latin typeface="Calibri"/>
              <a:ea typeface="Calibri"/>
              <a:cs typeface="Calibri"/>
              <a:sym typeface="Calibri"/>
            </a:endParaRPr>
          </a:p>
          <a:p>
            <a:pPr indent="-88900" lvl="0" marL="0" rtl="0" algn="l">
              <a:spcBef>
                <a:spcPts val="0"/>
              </a:spcBef>
              <a:spcAft>
                <a:spcPts val="0"/>
              </a:spcAft>
              <a:buClr>
                <a:srgbClr val="242424"/>
              </a:buClr>
              <a:buSzPts val="1400"/>
              <a:buFont typeface="Arial"/>
              <a:buChar char="•"/>
            </a:pPr>
            <a:r>
              <a:rPr b="1" i="0" lang="en" sz="1400">
                <a:solidFill>
                  <a:srgbClr val="242424"/>
                </a:solidFill>
                <a:latin typeface="Calibri"/>
                <a:ea typeface="Calibri"/>
                <a:cs typeface="Calibri"/>
                <a:sym typeface="Calibri"/>
              </a:rPr>
              <a:t>True Negative (TN)</a:t>
            </a:r>
            <a:r>
              <a:rPr i="0" lang="en" sz="1400">
                <a:solidFill>
                  <a:srgbClr val="242424"/>
                </a:solidFill>
                <a:latin typeface="Calibri"/>
                <a:ea typeface="Calibri"/>
                <a:cs typeface="Calibri"/>
                <a:sym typeface="Calibri"/>
              </a:rPr>
              <a:t> : predicted(0), actual(0)</a:t>
            </a:r>
            <a:endParaRPr sz="1400">
              <a:latin typeface="Calibri"/>
              <a:ea typeface="Calibri"/>
              <a:cs typeface="Calibri"/>
              <a:sym typeface="Calibri"/>
            </a:endParaRPr>
          </a:p>
          <a:p>
            <a:pPr indent="-88900" lvl="0" marL="0" rtl="0" algn="l">
              <a:spcBef>
                <a:spcPts val="0"/>
              </a:spcBef>
              <a:spcAft>
                <a:spcPts val="0"/>
              </a:spcAft>
              <a:buClr>
                <a:srgbClr val="242424"/>
              </a:buClr>
              <a:buSzPts val="1400"/>
              <a:buFont typeface="Arial"/>
              <a:buChar char="•"/>
            </a:pPr>
            <a:r>
              <a:rPr b="1" i="0" lang="en" sz="1400">
                <a:solidFill>
                  <a:srgbClr val="242424"/>
                </a:solidFill>
                <a:latin typeface="Calibri"/>
                <a:ea typeface="Calibri"/>
                <a:cs typeface="Calibri"/>
                <a:sym typeface="Calibri"/>
              </a:rPr>
              <a:t>False Negative (FN)</a:t>
            </a:r>
            <a:r>
              <a:rPr i="0" lang="en" sz="1400">
                <a:solidFill>
                  <a:srgbClr val="242424"/>
                </a:solidFill>
                <a:latin typeface="Calibri"/>
                <a:ea typeface="Calibri"/>
                <a:cs typeface="Calibri"/>
                <a:sym typeface="Calibri"/>
              </a:rPr>
              <a:t> : predicted(0), actual(1)</a:t>
            </a:r>
            <a:endParaRPr sz="1400">
              <a:solidFill>
                <a:srgbClr val="242424"/>
              </a:solidFill>
              <a:latin typeface="Calibri"/>
              <a:ea typeface="Calibri"/>
              <a:cs typeface="Calibri"/>
              <a:sym typeface="Calibri"/>
            </a:endParaRPr>
          </a:p>
          <a:p>
            <a:pPr indent="0" lvl="0" marL="0" rtl="0" algn="l">
              <a:spcBef>
                <a:spcPts val="0"/>
              </a:spcBef>
              <a:spcAft>
                <a:spcPts val="0"/>
              </a:spcAft>
              <a:buClr>
                <a:schemeClr val="dk1"/>
              </a:buClr>
              <a:buSzPts val="1200"/>
              <a:buFont typeface="Arial"/>
              <a:buNone/>
            </a:pPr>
            <a:r>
              <a:t/>
            </a:r>
            <a:endParaRPr i="0" sz="1400">
              <a:solidFill>
                <a:srgbClr val="242424"/>
              </a:solidFill>
              <a:latin typeface="Calibri"/>
              <a:ea typeface="Calibri"/>
              <a:cs typeface="Calibri"/>
              <a:sym typeface="Calibri"/>
            </a:endParaRPr>
          </a:p>
          <a:p>
            <a:pPr indent="0" lvl="0" marL="0" rtl="0" algn="l">
              <a:spcBef>
                <a:spcPts val="0"/>
              </a:spcBef>
              <a:spcAft>
                <a:spcPts val="0"/>
              </a:spcAft>
              <a:buClr>
                <a:schemeClr val="dk1"/>
              </a:buClr>
              <a:buSzPts val="1800"/>
              <a:buFont typeface="Arial"/>
              <a:buNone/>
            </a:pPr>
            <a:r>
              <a:rPr lang="en" sz="1400">
                <a:latin typeface="Calibri"/>
                <a:ea typeface="Calibri"/>
                <a:cs typeface="Calibri"/>
                <a:sym typeface="Calibri"/>
              </a:rPr>
              <a:t>The data shown with 26545 as false negative and 1222 False Positive which means that the prediction of this data is incorrect and inaccurate </a:t>
            </a:r>
            <a:endParaRPr i="0" sz="1400">
              <a:solidFill>
                <a:srgbClr val="242424"/>
              </a:solidFill>
              <a:latin typeface="Calibri"/>
              <a:ea typeface="Calibri"/>
              <a:cs typeface="Calibri"/>
              <a:sym typeface="Calibri"/>
            </a:endParaRPr>
          </a:p>
          <a:p>
            <a:pPr indent="0" lvl="0" marL="0" rtl="0" algn="l">
              <a:spcBef>
                <a:spcPts val="0"/>
              </a:spcBef>
              <a:spcAft>
                <a:spcPts val="0"/>
              </a:spcAft>
              <a:buNone/>
            </a:pPr>
            <a:r>
              <a:t/>
            </a:r>
            <a:endParaRPr b="0" i="0">
              <a:solidFill>
                <a:srgbClr val="242424"/>
              </a:solidFill>
              <a:latin typeface="Arial"/>
              <a:ea typeface="Arial"/>
              <a:cs typeface="Arial"/>
              <a:sym typeface="Arial"/>
            </a:endParaRPr>
          </a:p>
        </p:txBody>
      </p:sp>
      <p:sp>
        <p:nvSpPr>
          <p:cNvPr id="148" name="Google Shape;148;g2665d0178fe_0_5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65d0178fe_0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665d0178fe_0_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lang="en" sz="1200">
                <a:latin typeface="Calibri"/>
                <a:ea typeface="Calibri"/>
                <a:cs typeface="Calibri"/>
                <a:sym typeface="Calibri"/>
              </a:rPr>
              <a:t>U</a:t>
            </a:r>
            <a:r>
              <a:rPr lang="en" sz="1200">
                <a:latin typeface="Calibri"/>
                <a:ea typeface="Calibri"/>
                <a:cs typeface="Calibri"/>
                <a:sym typeface="Calibri"/>
              </a:rPr>
              <a:t>sed to evaluate the importance of each feature (or factors that contribute to injuries based on previous predictive model)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lang="en" sz="1200">
                <a:latin typeface="Calibri"/>
                <a:ea typeface="Calibri"/>
                <a:cs typeface="Calibri"/>
                <a:sym typeface="Calibri"/>
              </a:rPr>
              <a:t>Results show that three features temperature, Player Day and Position are shown to have three significant importance which factors the injury.</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lang="en" sz="1200">
                <a:latin typeface="Calibri"/>
                <a:ea typeface="Calibri"/>
                <a:cs typeface="Calibri"/>
                <a:sym typeface="Calibri"/>
              </a:rPr>
              <a:t>Interesting part shown as Field Type showing no significant importance impacting the injury prediction.</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 name="Google Shape;157;g2665d0178fe_0_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229232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229232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229232e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229232e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229232ed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229232ed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229232ed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229232ed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229232ed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229232ed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229232ed8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229232ed8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8ea71f3eb1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ea71f3eb1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229232ed8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229232ed8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ea71f3eb1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ea71f3eb1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65d0178fe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2665d0178f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65d0178fe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665d0178fe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65d0178fe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65d0178fe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C4043"/>
                </a:solidFill>
                <a:highlight>
                  <a:srgbClr val="FFFFFF"/>
                </a:highlight>
                <a:latin typeface="Calibri"/>
                <a:ea typeface="Calibri"/>
                <a:cs typeface="Calibri"/>
                <a:sym typeface="Calibri"/>
              </a:rPr>
              <a:t>Injuries shown that was abstained based on the lower parts of the body, where the Knee and Ankle are showing the most impact injuries however for the knee it’s displaying where injuries are impacted significantly with synthetic turf.</a:t>
            </a:r>
            <a:endParaRPr sz="1200">
              <a:solidFill>
                <a:srgbClr val="3C4043"/>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6602d98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6602d98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Result displaying synthetic grass type have significant injuries by play type with punt not return, kickoff return, and kick-off not returned has most sustained injuries.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6602d98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6602d98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With comparison with player position shows more injuries sustained from natural grass but less with synthetic grass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65d0178fe_0_3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665d0178fe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8" name="Google Shape;58;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9" name="Google Shape;59;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1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1200"/>
              </a:spcBef>
              <a:spcAft>
                <a:spcPts val="0"/>
              </a:spcAft>
              <a:buClr>
                <a:schemeClr val="dk1"/>
              </a:buClr>
              <a:buSzPts val="2100"/>
              <a:buChar char="○"/>
              <a:defRPr sz="2100"/>
            </a:lvl2pPr>
            <a:lvl3pPr indent="-342900" lvl="2" marL="1371600" rtl="0" algn="l">
              <a:lnSpc>
                <a:spcPct val="90000"/>
              </a:lnSpc>
              <a:spcBef>
                <a:spcPts val="1200"/>
              </a:spcBef>
              <a:spcAft>
                <a:spcPts val="0"/>
              </a:spcAft>
              <a:buClr>
                <a:schemeClr val="dk1"/>
              </a:buClr>
              <a:buSzPts val="1800"/>
              <a:buChar char="■"/>
              <a:defRPr sz="1800"/>
            </a:lvl3pPr>
            <a:lvl4pPr indent="-323850" lvl="3" marL="1828800" rtl="0" algn="l">
              <a:lnSpc>
                <a:spcPct val="90000"/>
              </a:lnSpc>
              <a:spcBef>
                <a:spcPts val="1200"/>
              </a:spcBef>
              <a:spcAft>
                <a:spcPts val="0"/>
              </a:spcAft>
              <a:buClr>
                <a:schemeClr val="dk1"/>
              </a:buClr>
              <a:buSzPts val="1500"/>
              <a:buChar char="●"/>
              <a:defRPr sz="1500"/>
            </a:lvl4pPr>
            <a:lvl5pPr indent="-323850" lvl="4" marL="2286000" rtl="0" algn="l">
              <a:lnSpc>
                <a:spcPct val="90000"/>
              </a:lnSpc>
              <a:spcBef>
                <a:spcPts val="1200"/>
              </a:spcBef>
              <a:spcAft>
                <a:spcPts val="0"/>
              </a:spcAft>
              <a:buClr>
                <a:schemeClr val="dk1"/>
              </a:buClr>
              <a:buSzPts val="1500"/>
              <a:buChar char="○"/>
              <a:defRPr sz="1500"/>
            </a:lvl5pPr>
            <a:lvl6pPr indent="-323850" lvl="5" marL="2743200" rtl="0" algn="l">
              <a:lnSpc>
                <a:spcPct val="90000"/>
              </a:lnSpc>
              <a:spcBef>
                <a:spcPts val="1200"/>
              </a:spcBef>
              <a:spcAft>
                <a:spcPts val="0"/>
              </a:spcAft>
              <a:buClr>
                <a:schemeClr val="dk1"/>
              </a:buClr>
              <a:buSzPts val="1500"/>
              <a:buChar char="■"/>
              <a:defRPr sz="1500"/>
            </a:lvl6pPr>
            <a:lvl7pPr indent="-323850" lvl="6" marL="3200400" rtl="0" algn="l">
              <a:lnSpc>
                <a:spcPct val="90000"/>
              </a:lnSpc>
              <a:spcBef>
                <a:spcPts val="1200"/>
              </a:spcBef>
              <a:spcAft>
                <a:spcPts val="0"/>
              </a:spcAft>
              <a:buClr>
                <a:schemeClr val="dk1"/>
              </a:buClr>
              <a:buSzPts val="1500"/>
              <a:buChar char="●"/>
              <a:defRPr sz="1500"/>
            </a:lvl7pPr>
            <a:lvl8pPr indent="-323850" lvl="7" marL="3657600" rtl="0" algn="l">
              <a:lnSpc>
                <a:spcPct val="90000"/>
              </a:lnSpc>
              <a:spcBef>
                <a:spcPts val="1200"/>
              </a:spcBef>
              <a:spcAft>
                <a:spcPts val="0"/>
              </a:spcAft>
              <a:buClr>
                <a:schemeClr val="dk1"/>
              </a:buClr>
              <a:buSzPts val="1500"/>
              <a:buChar char="○"/>
              <a:defRPr sz="1500"/>
            </a:lvl8pPr>
            <a:lvl9pPr indent="-323850" lvl="8" marL="4114800" rtl="0" algn="l">
              <a:lnSpc>
                <a:spcPct val="90000"/>
              </a:lnSpc>
              <a:spcBef>
                <a:spcPts val="1200"/>
              </a:spcBef>
              <a:spcAft>
                <a:spcPts val="1200"/>
              </a:spcAft>
              <a:buClr>
                <a:schemeClr val="dk1"/>
              </a:buClr>
              <a:buSzPts val="1500"/>
              <a:buChar char="■"/>
              <a:defRPr sz="1500"/>
            </a:lvl9pPr>
          </a:lstStyle>
          <a:p/>
        </p:txBody>
      </p:sp>
      <p:sp>
        <p:nvSpPr>
          <p:cNvPr id="64" name="Google Shape;64;p14"/>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1200"/>
              </a:spcBef>
              <a:spcAft>
                <a:spcPts val="0"/>
              </a:spcAft>
              <a:buClr>
                <a:schemeClr val="dk1"/>
              </a:buClr>
              <a:buSzPts val="1100"/>
              <a:buNone/>
              <a:defRPr sz="1100"/>
            </a:lvl2pPr>
            <a:lvl3pPr indent="-228600" lvl="2" marL="1371600" rtl="0" algn="l">
              <a:lnSpc>
                <a:spcPct val="90000"/>
              </a:lnSpc>
              <a:spcBef>
                <a:spcPts val="1200"/>
              </a:spcBef>
              <a:spcAft>
                <a:spcPts val="0"/>
              </a:spcAft>
              <a:buClr>
                <a:schemeClr val="dk1"/>
              </a:buClr>
              <a:buSzPts val="900"/>
              <a:buNone/>
              <a:defRPr sz="900"/>
            </a:lvl3pPr>
            <a:lvl4pPr indent="-228600" lvl="3" marL="1828800" rtl="0" algn="l">
              <a:lnSpc>
                <a:spcPct val="90000"/>
              </a:lnSpc>
              <a:spcBef>
                <a:spcPts val="1200"/>
              </a:spcBef>
              <a:spcAft>
                <a:spcPts val="0"/>
              </a:spcAft>
              <a:buClr>
                <a:schemeClr val="dk1"/>
              </a:buClr>
              <a:buSzPts val="800"/>
              <a:buNone/>
              <a:defRPr sz="800"/>
            </a:lvl4pPr>
            <a:lvl5pPr indent="-228600" lvl="4" marL="2286000" rtl="0" algn="l">
              <a:lnSpc>
                <a:spcPct val="90000"/>
              </a:lnSpc>
              <a:spcBef>
                <a:spcPts val="1200"/>
              </a:spcBef>
              <a:spcAft>
                <a:spcPts val="0"/>
              </a:spcAft>
              <a:buClr>
                <a:schemeClr val="dk1"/>
              </a:buClr>
              <a:buSzPts val="800"/>
              <a:buNone/>
              <a:defRPr sz="800"/>
            </a:lvl5pPr>
            <a:lvl6pPr indent="-228600" lvl="5" marL="2743200" rtl="0" algn="l">
              <a:lnSpc>
                <a:spcPct val="90000"/>
              </a:lnSpc>
              <a:spcBef>
                <a:spcPts val="1200"/>
              </a:spcBef>
              <a:spcAft>
                <a:spcPts val="0"/>
              </a:spcAft>
              <a:buClr>
                <a:schemeClr val="dk1"/>
              </a:buClr>
              <a:buSzPts val="800"/>
              <a:buNone/>
              <a:defRPr sz="800"/>
            </a:lvl6pPr>
            <a:lvl7pPr indent="-228600" lvl="6" marL="3200400" rtl="0" algn="l">
              <a:lnSpc>
                <a:spcPct val="90000"/>
              </a:lnSpc>
              <a:spcBef>
                <a:spcPts val="1200"/>
              </a:spcBef>
              <a:spcAft>
                <a:spcPts val="0"/>
              </a:spcAft>
              <a:buClr>
                <a:schemeClr val="dk1"/>
              </a:buClr>
              <a:buSzPts val="800"/>
              <a:buNone/>
              <a:defRPr sz="800"/>
            </a:lvl7pPr>
            <a:lvl8pPr indent="-228600" lvl="7" marL="3657600" rtl="0" algn="l">
              <a:lnSpc>
                <a:spcPct val="90000"/>
              </a:lnSpc>
              <a:spcBef>
                <a:spcPts val="1200"/>
              </a:spcBef>
              <a:spcAft>
                <a:spcPts val="0"/>
              </a:spcAft>
              <a:buClr>
                <a:schemeClr val="dk1"/>
              </a:buClr>
              <a:buSzPts val="800"/>
              <a:buNone/>
              <a:defRPr sz="800"/>
            </a:lvl8pPr>
            <a:lvl9pPr indent="-228600" lvl="8" marL="4114800" rtl="0" algn="l">
              <a:lnSpc>
                <a:spcPct val="90000"/>
              </a:lnSpc>
              <a:spcBef>
                <a:spcPts val="1200"/>
              </a:spcBef>
              <a:spcAft>
                <a:spcPts val="1200"/>
              </a:spcAft>
              <a:buClr>
                <a:schemeClr val="dk1"/>
              </a:buClr>
              <a:buSzPts val="800"/>
              <a:buNone/>
              <a:defRPr sz="800"/>
            </a:lvl9pPr>
          </a:lstStyle>
          <a:p/>
        </p:txBody>
      </p:sp>
      <p:sp>
        <p:nvSpPr>
          <p:cNvPr id="65" name="Google Shape;6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1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1" name="Google Shape;71;p1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2" name="Google Shape;7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 name="Google Shape;7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gif"/><Relationship Id="rId4" Type="http://schemas.openxmlformats.org/officeDocument/2006/relationships/hyperlink" Target="https://www.sciencedirect.com/topics/medicine-and-dentistry/kaplan-meier-method" TargetMode="External"/><Relationship Id="rId5" Type="http://schemas.openxmlformats.org/officeDocument/2006/relationships/hyperlink" Target="https://towardsdatascience.com/explaining-feature-importance-by-example-of-a-random-forest-d9166011959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47125" y="3002850"/>
            <a:ext cx="8520600" cy="14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5020"/>
              <a:t>   </a:t>
            </a:r>
            <a:r>
              <a:rPr b="1" i="1" lang="en" sz="5020" u="sng">
                <a:solidFill>
                  <a:srgbClr val="DFFAFE"/>
                </a:solidFill>
              </a:rPr>
              <a:t>A Deeper Dive Into</a:t>
            </a:r>
            <a:r>
              <a:rPr b="1" i="1" lang="en" sz="5020" u="sng">
                <a:solidFill>
                  <a:schemeClr val="lt1"/>
                </a:solidFill>
              </a:rPr>
              <a:t> </a:t>
            </a:r>
            <a:r>
              <a:rPr b="1" i="1" lang="en" sz="5020" u="sng">
                <a:solidFill>
                  <a:schemeClr val="lt1"/>
                </a:solidFill>
              </a:rPr>
              <a:t>           </a:t>
            </a:r>
            <a:endParaRPr b="1" i="1" sz="5020" u="sng">
              <a:solidFill>
                <a:schemeClr val="lt1"/>
              </a:solidFill>
            </a:endParaRPr>
          </a:p>
          <a:p>
            <a:pPr indent="0" lvl="0" marL="0" rtl="0" algn="l">
              <a:spcBef>
                <a:spcPts val="0"/>
              </a:spcBef>
              <a:spcAft>
                <a:spcPts val="0"/>
              </a:spcAft>
              <a:buSzPts val="990"/>
              <a:buNone/>
            </a:pPr>
            <a:r>
              <a:rPr b="1" i="1" lang="en" sz="5020" u="sng">
                <a:solidFill>
                  <a:srgbClr val="0000FF"/>
                </a:solidFill>
              </a:rPr>
              <a:t>               </a:t>
            </a:r>
            <a:r>
              <a:rPr b="1" lang="en" sz="5020" u="sng">
                <a:solidFill>
                  <a:srgbClr val="DA2129"/>
                </a:solidFill>
              </a:rPr>
              <a:t>NFL</a:t>
            </a:r>
            <a:r>
              <a:rPr b="1" i="1" lang="en" sz="5020" u="sng">
                <a:solidFill>
                  <a:srgbClr val="DFFAFE"/>
                </a:solidFill>
              </a:rPr>
              <a:t> Data</a:t>
            </a:r>
            <a:endParaRPr b="1" i="1" sz="5020" u="sng">
              <a:solidFill>
                <a:srgbClr val="DFFAF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618250" y="1978425"/>
            <a:ext cx="3795725" cy="2520650"/>
          </a:xfrm>
          <a:prstGeom prst="rect">
            <a:avLst/>
          </a:prstGeom>
          <a:noFill/>
          <a:ln>
            <a:noFill/>
          </a:ln>
        </p:spPr>
      </p:pic>
      <p:sp>
        <p:nvSpPr>
          <p:cNvPr id="134" name="Google Shape;134;p25"/>
          <p:cNvSpPr txBox="1"/>
          <p:nvPr>
            <p:ph idx="1" type="body"/>
          </p:nvPr>
        </p:nvSpPr>
        <p:spPr>
          <a:xfrm>
            <a:off x="4646850" y="1725650"/>
            <a:ext cx="3683400" cy="1448100"/>
          </a:xfrm>
          <a:prstGeom prst="rect">
            <a:avLst/>
          </a:prstGeom>
          <a:noFill/>
          <a:ln>
            <a:noFill/>
          </a:ln>
        </p:spPr>
        <p:txBody>
          <a:bodyPr anchorCtr="0" anchor="t" bIns="34275" lIns="68575" spcFirstLastPara="1" rIns="68575" wrap="square" tIns="34275">
            <a:normAutofit/>
          </a:bodyPr>
          <a:lstStyle/>
          <a:p>
            <a:pPr indent="-254000" lvl="0" marL="254000" marR="0" rtl="0" algn="l">
              <a:lnSpc>
                <a:spcPct val="90000"/>
              </a:lnSpc>
              <a:spcBef>
                <a:spcPts val="0"/>
              </a:spcBef>
              <a:spcAft>
                <a:spcPts val="0"/>
              </a:spcAft>
              <a:buSzPts val="1600"/>
              <a:buFont typeface="Calibri"/>
              <a:buChar char="∙"/>
            </a:pPr>
            <a:r>
              <a:rPr b="1" i="1" lang="en" sz="1600" u="sng">
                <a:solidFill>
                  <a:schemeClr val="dk1"/>
                </a:solidFill>
                <a:latin typeface="Calibri"/>
                <a:ea typeface="Calibri"/>
                <a:cs typeface="Calibri"/>
                <a:sym typeface="Calibri"/>
                <a:hlinkClick r:id="rId4">
                  <a:extLst>
                    <a:ext uri="{A12FA001-AC4F-418D-AE19-62706E023703}">
                      <ahyp:hlinkClr val="tx"/>
                    </a:ext>
                  </a:extLst>
                </a:hlinkClick>
              </a:rPr>
              <a:t>Kaplan-Meier Estimate (Curve)</a:t>
            </a:r>
            <a:r>
              <a:rPr b="1" i="1" lang="en" sz="1600" u="sng">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500"/>
              <a:buNone/>
            </a:pPr>
            <a:r>
              <a:t/>
            </a:r>
            <a:endParaRPr sz="1600">
              <a:solidFill>
                <a:schemeClr val="dk1"/>
              </a:solidFill>
              <a:latin typeface="Calibri"/>
              <a:ea typeface="Calibri"/>
              <a:cs typeface="Calibri"/>
              <a:sym typeface="Calibri"/>
            </a:endParaRPr>
          </a:p>
          <a:p>
            <a:pPr indent="-254000" lvl="0" marL="254000" marR="0" rtl="0" algn="l">
              <a:lnSpc>
                <a:spcPct val="90000"/>
              </a:lnSpc>
              <a:spcBef>
                <a:spcPts val="0"/>
              </a:spcBef>
              <a:spcAft>
                <a:spcPts val="0"/>
              </a:spcAft>
              <a:buSzPts val="1600"/>
              <a:buFont typeface="Calibri"/>
              <a:buChar char="∙"/>
            </a:pPr>
            <a:r>
              <a:rPr b="1" i="1" lang="en" sz="1600" u="sng">
                <a:solidFill>
                  <a:schemeClr val="dk1"/>
                </a:solidFill>
                <a:latin typeface="Calibri"/>
                <a:ea typeface="Calibri"/>
                <a:cs typeface="Calibri"/>
                <a:sym typeface="Calibri"/>
              </a:rPr>
              <a:t>Confusion Matrix (Logistic Regression)</a:t>
            </a:r>
            <a:endParaRPr sz="16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500"/>
              <a:buNone/>
            </a:pPr>
            <a:r>
              <a:t/>
            </a:r>
            <a:endParaRPr sz="1600">
              <a:solidFill>
                <a:schemeClr val="dk1"/>
              </a:solidFill>
              <a:latin typeface="Calibri"/>
              <a:ea typeface="Calibri"/>
              <a:cs typeface="Calibri"/>
              <a:sym typeface="Calibri"/>
            </a:endParaRPr>
          </a:p>
          <a:p>
            <a:pPr indent="-254000" lvl="0" marL="254000" marR="0" rtl="0" algn="l">
              <a:lnSpc>
                <a:spcPct val="90000"/>
              </a:lnSpc>
              <a:spcBef>
                <a:spcPts val="0"/>
              </a:spcBef>
              <a:spcAft>
                <a:spcPts val="0"/>
              </a:spcAft>
              <a:buSzPts val="1600"/>
              <a:buFont typeface="Calibri"/>
              <a:buChar char="∙"/>
            </a:pPr>
            <a:r>
              <a:rPr b="1" i="1" lang="en" sz="1600" u="sng">
                <a:solidFill>
                  <a:schemeClr val="dk1"/>
                </a:solidFill>
                <a:latin typeface="Calibri"/>
                <a:ea typeface="Calibri"/>
                <a:cs typeface="Calibri"/>
                <a:sym typeface="Calibri"/>
                <a:hlinkClick r:id="rId5">
                  <a:extLst>
                    <a:ext uri="{A12FA001-AC4F-418D-AE19-62706E023703}">
                      <ahyp:hlinkClr val="tx"/>
                    </a:ext>
                  </a:extLst>
                </a:hlinkClick>
              </a:rPr>
              <a:t>Random Forest Classifier</a:t>
            </a:r>
            <a:endParaRPr sz="1600">
              <a:solidFill>
                <a:schemeClr val="dk1"/>
              </a:solidFill>
              <a:latin typeface="Calibri"/>
              <a:ea typeface="Calibri"/>
              <a:cs typeface="Calibri"/>
              <a:sym typeface="Calibri"/>
            </a:endParaRPr>
          </a:p>
        </p:txBody>
      </p:sp>
      <p:sp>
        <p:nvSpPr>
          <p:cNvPr id="135" name="Google Shape;135;p25"/>
          <p:cNvSpPr txBox="1"/>
          <p:nvPr>
            <p:ph type="title"/>
          </p:nvPr>
        </p:nvSpPr>
        <p:spPr>
          <a:xfrm>
            <a:off x="2373451" y="440750"/>
            <a:ext cx="4397100" cy="681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i="1" lang="en" sz="2400"/>
              <a:t>The Solution….. Data Hazard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400"/>
                                        <p:tgtEl>
                                          <p:spTgt spid="1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1071208" y="312496"/>
            <a:ext cx="6687600" cy="575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2400"/>
              <a:buFont typeface="Calibri"/>
              <a:buNone/>
            </a:pPr>
            <a:r>
              <a:rPr b="1" lang="en">
                <a:latin typeface="Calibri"/>
                <a:ea typeface="Calibri"/>
                <a:cs typeface="Calibri"/>
                <a:sym typeface="Calibri"/>
              </a:rPr>
              <a:t>Kaplan Meier Curve</a:t>
            </a:r>
            <a:endParaRPr/>
          </a:p>
        </p:txBody>
      </p:sp>
      <p:pic>
        <p:nvPicPr>
          <p:cNvPr descr="A graph of different colors&#10;&#10;Description automatically generated" id="142" name="Google Shape;142;p26"/>
          <p:cNvPicPr preferRelativeResize="0"/>
          <p:nvPr>
            <p:ph idx="1" type="body"/>
          </p:nvPr>
        </p:nvPicPr>
        <p:blipFill rotWithShape="1">
          <a:blip r:embed="rId3">
            <a:alphaModFix/>
          </a:blip>
          <a:srcRect b="0" l="0" r="0" t="0"/>
          <a:stretch/>
        </p:blipFill>
        <p:spPr>
          <a:xfrm>
            <a:off x="3086100" y="1029050"/>
            <a:ext cx="5985900" cy="3651000"/>
          </a:xfrm>
          <a:prstGeom prst="rect">
            <a:avLst/>
          </a:prstGeom>
          <a:noFill/>
          <a:ln>
            <a:noFill/>
          </a:ln>
        </p:spPr>
      </p:pic>
      <p:sp>
        <p:nvSpPr>
          <p:cNvPr id="143" name="Google Shape;143;p26"/>
          <p:cNvSpPr txBox="1"/>
          <p:nvPr>
            <p:ph idx="2" type="body"/>
          </p:nvPr>
        </p:nvSpPr>
        <p:spPr>
          <a:xfrm>
            <a:off x="220475" y="2544350"/>
            <a:ext cx="2724300" cy="8991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800"/>
              <a:buNone/>
            </a:pPr>
            <a:r>
              <a:rPr b="1" lang="en" sz="1600">
                <a:solidFill>
                  <a:schemeClr val="dk1"/>
                </a:solidFill>
                <a:latin typeface="Calibri"/>
                <a:ea typeface="Calibri"/>
                <a:cs typeface="Calibri"/>
                <a:sym typeface="Calibri"/>
              </a:rPr>
              <a:t>Answer: </a:t>
            </a:r>
            <a:r>
              <a:rPr b="1" i="1" lang="en" sz="1600">
                <a:solidFill>
                  <a:schemeClr val="dk1"/>
                </a:solidFill>
                <a:latin typeface="Calibri"/>
                <a:ea typeface="Calibri"/>
                <a:cs typeface="Calibri"/>
                <a:sym typeface="Calibri"/>
              </a:rPr>
              <a:t>both curves indicated with both significant risk of injuries </a:t>
            </a:r>
            <a:endParaRPr b="1" sz="1600">
              <a:solidFill>
                <a:schemeClr val="dk1"/>
              </a:solidFill>
              <a:latin typeface="Calibri"/>
              <a:ea typeface="Calibri"/>
              <a:cs typeface="Calibri"/>
              <a:sym typeface="Calibri"/>
            </a:endParaRPr>
          </a:p>
        </p:txBody>
      </p:sp>
      <p:sp>
        <p:nvSpPr>
          <p:cNvPr id="144" name="Google Shape;144;p26"/>
          <p:cNvSpPr txBox="1"/>
          <p:nvPr/>
        </p:nvSpPr>
        <p:spPr>
          <a:xfrm>
            <a:off x="245975" y="1184875"/>
            <a:ext cx="2673300" cy="899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800"/>
              <a:buFont typeface="Arial"/>
              <a:buNone/>
            </a:pPr>
            <a:r>
              <a:rPr b="1" lang="en" sz="1600">
                <a:solidFill>
                  <a:schemeClr val="dk1"/>
                </a:solidFill>
                <a:latin typeface="Calibri"/>
                <a:ea typeface="Calibri"/>
                <a:cs typeface="Calibri"/>
                <a:sym typeface="Calibri"/>
              </a:rPr>
              <a:t>Question: What is likely the risk of a player’s injury based on turf type?</a:t>
            </a:r>
            <a:endParaRPr sz="18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741050" y="318603"/>
            <a:ext cx="5446500" cy="75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400"/>
              <a:buFont typeface="Calibri"/>
              <a:buNone/>
            </a:pPr>
            <a:r>
              <a:rPr lang="en" sz="2400"/>
              <a:t>Logistic Regression…also known as confusion matrix</a:t>
            </a:r>
            <a:endParaRPr/>
          </a:p>
        </p:txBody>
      </p:sp>
      <p:sp>
        <p:nvSpPr>
          <p:cNvPr id="151" name="Google Shape;151;p27"/>
          <p:cNvSpPr txBox="1"/>
          <p:nvPr>
            <p:ph idx="1" type="body"/>
          </p:nvPr>
        </p:nvSpPr>
        <p:spPr>
          <a:xfrm>
            <a:off x="5550975" y="2872800"/>
            <a:ext cx="3165900" cy="843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b="1" lang="en" sz="1800">
                <a:solidFill>
                  <a:schemeClr val="dk1"/>
                </a:solidFill>
                <a:latin typeface="Calibri"/>
                <a:ea typeface="Calibri"/>
                <a:cs typeface="Calibri"/>
                <a:sym typeface="Calibri"/>
              </a:rPr>
              <a:t>Answer:  </a:t>
            </a:r>
            <a:r>
              <a:rPr b="1" i="1" lang="en" sz="1800">
                <a:solidFill>
                  <a:schemeClr val="dk1"/>
                </a:solidFill>
                <a:latin typeface="Calibri"/>
                <a:ea typeface="Calibri"/>
                <a:cs typeface="Calibri"/>
                <a:sym typeface="Calibri"/>
              </a:rPr>
              <a:t>No…. the mo</a:t>
            </a:r>
            <a:r>
              <a:rPr b="1" i="1" lang="en">
                <a:solidFill>
                  <a:schemeClr val="dk1"/>
                </a:solidFill>
                <a:latin typeface="Calibri"/>
                <a:ea typeface="Calibri"/>
                <a:cs typeface="Calibri"/>
                <a:sym typeface="Calibri"/>
              </a:rPr>
              <a:t>del suggested that the prediction model is inaccurate</a:t>
            </a:r>
            <a:endParaRPr sz="1800">
              <a:solidFill>
                <a:schemeClr val="dk1"/>
              </a:solidFill>
            </a:endParaRPr>
          </a:p>
        </p:txBody>
      </p:sp>
      <p:pic>
        <p:nvPicPr>
          <p:cNvPr descr="A chart with blue squares and white text&#10;&#10;Description automatically generated with medium confidence" id="152" name="Google Shape;152;p27"/>
          <p:cNvPicPr preferRelativeResize="0"/>
          <p:nvPr>
            <p:ph idx="2" type="body"/>
          </p:nvPr>
        </p:nvPicPr>
        <p:blipFill rotWithShape="1">
          <a:blip r:embed="rId3">
            <a:alphaModFix/>
          </a:blip>
          <a:srcRect b="0" l="0" r="0" t="0"/>
          <a:stretch/>
        </p:blipFill>
        <p:spPr>
          <a:xfrm>
            <a:off x="244532" y="1376847"/>
            <a:ext cx="4939800" cy="3181800"/>
          </a:xfrm>
          <a:prstGeom prst="rect">
            <a:avLst/>
          </a:prstGeom>
          <a:noFill/>
          <a:ln>
            <a:noFill/>
          </a:ln>
        </p:spPr>
      </p:pic>
      <p:sp>
        <p:nvSpPr>
          <p:cNvPr id="153" name="Google Shape;153;p27"/>
          <p:cNvSpPr txBox="1"/>
          <p:nvPr/>
        </p:nvSpPr>
        <p:spPr>
          <a:xfrm>
            <a:off x="5550975" y="1728150"/>
            <a:ext cx="2982300" cy="843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800">
                <a:solidFill>
                  <a:schemeClr val="dk1"/>
                </a:solidFill>
                <a:latin typeface="Calibri"/>
                <a:ea typeface="Calibri"/>
                <a:cs typeface="Calibri"/>
                <a:sym typeface="Calibri"/>
              </a:rPr>
              <a:t>Question:  is the predictions of the injuries accurate….?</a:t>
            </a:r>
            <a:endParaRPr sz="18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628650" y="273849"/>
            <a:ext cx="7886700" cy="809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Random Forest Classifier</a:t>
            </a:r>
            <a:endParaRPr/>
          </a:p>
        </p:txBody>
      </p:sp>
      <p:pic>
        <p:nvPicPr>
          <p:cNvPr descr="A graph of different types of numbers&#10;&#10;Description automatically generated" id="160" name="Google Shape;160;p28"/>
          <p:cNvPicPr preferRelativeResize="0"/>
          <p:nvPr>
            <p:ph idx="1" type="body"/>
          </p:nvPr>
        </p:nvPicPr>
        <p:blipFill rotWithShape="1">
          <a:blip r:embed="rId3">
            <a:alphaModFix/>
          </a:blip>
          <a:srcRect b="0" l="0" r="0" t="0"/>
          <a:stretch/>
        </p:blipFill>
        <p:spPr>
          <a:xfrm>
            <a:off x="3675375" y="1162050"/>
            <a:ext cx="4773000" cy="3469800"/>
          </a:xfrm>
          <a:prstGeom prst="rect">
            <a:avLst/>
          </a:prstGeom>
          <a:noFill/>
          <a:ln>
            <a:noFill/>
          </a:ln>
        </p:spPr>
      </p:pic>
      <p:sp>
        <p:nvSpPr>
          <p:cNvPr id="161" name="Google Shape;161;p28"/>
          <p:cNvSpPr txBox="1"/>
          <p:nvPr>
            <p:ph idx="2" type="body"/>
          </p:nvPr>
        </p:nvSpPr>
        <p:spPr>
          <a:xfrm>
            <a:off x="397800" y="2624200"/>
            <a:ext cx="3057000" cy="890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1200"/>
              </a:spcAft>
              <a:buNone/>
            </a:pPr>
            <a:r>
              <a:rPr b="1" lang="en" sz="1600">
                <a:solidFill>
                  <a:schemeClr val="dk1"/>
                </a:solidFill>
                <a:latin typeface="Calibri"/>
                <a:ea typeface="Calibri"/>
                <a:cs typeface="Calibri"/>
                <a:sym typeface="Calibri"/>
              </a:rPr>
              <a:t>Answer: </a:t>
            </a:r>
            <a:r>
              <a:rPr b="1" i="1" lang="en" sz="1600">
                <a:solidFill>
                  <a:schemeClr val="dk1"/>
                </a:solidFill>
                <a:latin typeface="Calibri"/>
                <a:ea typeface="Calibri"/>
                <a:cs typeface="Calibri"/>
                <a:sym typeface="Calibri"/>
              </a:rPr>
              <a:t>No….shows that grass types does not impact players injuries </a:t>
            </a:r>
            <a:endParaRPr b="1" sz="1600">
              <a:solidFill>
                <a:schemeClr val="dk1"/>
              </a:solidFill>
              <a:latin typeface="Calibri"/>
              <a:ea typeface="Calibri"/>
              <a:cs typeface="Calibri"/>
              <a:sym typeface="Calibri"/>
            </a:endParaRPr>
          </a:p>
        </p:txBody>
      </p:sp>
      <p:sp>
        <p:nvSpPr>
          <p:cNvPr id="162" name="Google Shape;162;p28"/>
          <p:cNvSpPr txBox="1"/>
          <p:nvPr/>
        </p:nvSpPr>
        <p:spPr>
          <a:xfrm>
            <a:off x="397800" y="1273800"/>
            <a:ext cx="3057000" cy="89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600">
                <a:solidFill>
                  <a:schemeClr val="dk1"/>
                </a:solidFill>
                <a:latin typeface="Calibri"/>
                <a:ea typeface="Calibri"/>
                <a:cs typeface="Calibri"/>
                <a:sym typeface="Calibri"/>
              </a:rPr>
              <a:t>Question:  Does the importance of the grass type affect the injury?</a:t>
            </a:r>
            <a:endParaRPr sz="1800">
              <a:solidFill>
                <a:schemeClr val="accent3"/>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203350" y="-59300"/>
            <a:ext cx="9416551" cy="560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0"/>
          <p:cNvPicPr preferRelativeResize="0"/>
          <p:nvPr/>
        </p:nvPicPr>
        <p:blipFill>
          <a:blip r:embed="rId3">
            <a:alphaModFix/>
          </a:blip>
          <a:stretch>
            <a:fillRect/>
          </a:stretch>
        </p:blipFill>
        <p:spPr>
          <a:xfrm>
            <a:off x="-68575" y="0"/>
            <a:ext cx="9212575"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259723" y="0"/>
            <a:ext cx="945712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2"/>
          <p:cNvPicPr preferRelativeResize="0"/>
          <p:nvPr/>
        </p:nvPicPr>
        <p:blipFill>
          <a:blip r:embed="rId3">
            <a:alphaModFix/>
          </a:blip>
          <a:stretch>
            <a:fillRect/>
          </a:stretch>
        </p:blipFill>
        <p:spPr>
          <a:xfrm>
            <a:off x="-74266" y="-34537"/>
            <a:ext cx="9292541" cy="52125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NFL Draft Data Interactive Chart</a:t>
            </a:r>
            <a:endParaRPr/>
          </a:p>
        </p:txBody>
      </p:sp>
      <p:sp>
        <p:nvSpPr>
          <p:cNvPr id="188" name="Google Shape;188;p3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Features:</a:t>
            </a:r>
            <a:endParaRPr/>
          </a:p>
          <a:p>
            <a:pPr indent="-317500" lvl="0" marL="457200" rtl="0" algn="l">
              <a:spcBef>
                <a:spcPts val="1200"/>
              </a:spcBef>
              <a:spcAft>
                <a:spcPts val="0"/>
              </a:spcAft>
              <a:buSzPts val="1400"/>
              <a:buChar char="●"/>
            </a:pPr>
            <a:r>
              <a:rPr lang="en"/>
              <a:t>Sort by Minimum Number of games played</a:t>
            </a:r>
            <a:endParaRPr/>
          </a:p>
          <a:p>
            <a:pPr indent="-317500" lvl="0" marL="457200" rtl="0" algn="l">
              <a:spcBef>
                <a:spcPts val="0"/>
              </a:spcBef>
              <a:spcAft>
                <a:spcPts val="0"/>
              </a:spcAft>
              <a:buSzPts val="1400"/>
              <a:buChar char="●"/>
            </a:pPr>
            <a:r>
              <a:rPr lang="en"/>
              <a:t>Sort by Season year or range of seasons</a:t>
            </a:r>
            <a:endParaRPr/>
          </a:p>
          <a:p>
            <a:pPr indent="-317500" lvl="0" marL="457200" rtl="0" algn="l">
              <a:spcBef>
                <a:spcPts val="0"/>
              </a:spcBef>
              <a:spcAft>
                <a:spcPts val="0"/>
              </a:spcAft>
              <a:buSzPts val="1400"/>
              <a:buChar char="●"/>
            </a:pPr>
            <a:r>
              <a:rPr lang="en"/>
              <a:t>Sort by number of pro bowls received</a:t>
            </a:r>
            <a:endParaRPr/>
          </a:p>
          <a:p>
            <a:pPr indent="-317500" lvl="0" marL="457200" rtl="0" algn="l">
              <a:spcBef>
                <a:spcPts val="0"/>
              </a:spcBef>
              <a:spcAft>
                <a:spcPts val="0"/>
              </a:spcAft>
              <a:buSzPts val="1400"/>
              <a:buChar char="●"/>
            </a:pPr>
            <a:r>
              <a:rPr lang="en"/>
              <a:t>Sort by Position</a:t>
            </a:r>
            <a:endParaRPr/>
          </a:p>
          <a:p>
            <a:pPr indent="-317500" lvl="0" marL="457200" rtl="0" algn="l">
              <a:spcBef>
                <a:spcPts val="0"/>
              </a:spcBef>
              <a:spcAft>
                <a:spcPts val="0"/>
              </a:spcAft>
              <a:buSzPts val="1400"/>
              <a:buChar char="●"/>
            </a:pPr>
            <a:r>
              <a:rPr lang="en"/>
              <a:t>Filter Y-axis by passing, rushing, receiving </a:t>
            </a:r>
            <a:r>
              <a:rPr lang="en"/>
              <a:t>efficiencies</a:t>
            </a:r>
            <a:r>
              <a:rPr lang="en"/>
              <a:t> or PPR fantasy points</a:t>
            </a:r>
            <a:endParaRPr/>
          </a:p>
        </p:txBody>
      </p:sp>
      <p:sp>
        <p:nvSpPr>
          <p:cNvPr id="189" name="Google Shape;189;p33"/>
          <p:cNvSpPr txBox="1"/>
          <p:nvPr>
            <p:ph idx="2" type="body"/>
          </p:nvPr>
        </p:nvSpPr>
        <p:spPr>
          <a:xfrm>
            <a:off x="4629150" y="1369223"/>
            <a:ext cx="3886200" cy="2136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Details:</a:t>
            </a:r>
            <a:endParaRPr/>
          </a:p>
          <a:p>
            <a:pPr indent="-317500" lvl="0" marL="457200" rtl="0" algn="l">
              <a:spcBef>
                <a:spcPts val="1200"/>
              </a:spcBef>
              <a:spcAft>
                <a:spcPts val="0"/>
              </a:spcAft>
              <a:buSzPts val="1400"/>
              <a:buChar char="●"/>
            </a:pPr>
            <a:r>
              <a:rPr lang="en"/>
              <a:t>4173 total data points </a:t>
            </a:r>
            <a:endParaRPr/>
          </a:p>
          <a:p>
            <a:pPr indent="-317500" lvl="0" marL="457200" rtl="0" algn="l">
              <a:spcBef>
                <a:spcPts val="0"/>
              </a:spcBef>
              <a:spcAft>
                <a:spcPts val="0"/>
              </a:spcAft>
              <a:buSzPts val="1400"/>
              <a:buChar char="●"/>
            </a:pPr>
            <a:r>
              <a:rPr lang="en"/>
              <a:t>960 total Unique Players</a:t>
            </a:r>
            <a:endParaRPr/>
          </a:p>
          <a:p>
            <a:pPr indent="-317500" lvl="0" marL="457200" rtl="0" algn="l">
              <a:spcBef>
                <a:spcPts val="0"/>
              </a:spcBef>
              <a:spcAft>
                <a:spcPts val="0"/>
              </a:spcAft>
              <a:buSzPts val="1400"/>
              <a:buChar char="●"/>
            </a:pPr>
            <a:r>
              <a:rPr lang="en"/>
              <a:t>Looking only at Qb’s, RB’s, WR’s and TE’s</a:t>
            </a:r>
            <a:endParaRPr/>
          </a:p>
          <a:p>
            <a:pPr indent="-317500" lvl="0" marL="457200" rtl="0" algn="l">
              <a:spcBef>
                <a:spcPts val="0"/>
              </a:spcBef>
              <a:spcAft>
                <a:spcPts val="0"/>
              </a:spcAft>
              <a:buSzPts val="1400"/>
              <a:buChar char="●"/>
            </a:pPr>
            <a:r>
              <a:rPr lang="en"/>
              <a:t>Seasons 2009 to 2023</a:t>
            </a:r>
            <a:endParaRPr/>
          </a:p>
          <a:p>
            <a:pPr indent="-317500" lvl="0" marL="457200" rtl="0" algn="l">
              <a:spcBef>
                <a:spcPts val="0"/>
              </a:spcBef>
              <a:spcAft>
                <a:spcPts val="0"/>
              </a:spcAft>
              <a:buSzPts val="1400"/>
              <a:buChar char="●"/>
            </a:pPr>
            <a:r>
              <a:rPr lang="en"/>
              <a:t>Regular Season Stats</a:t>
            </a:r>
            <a:endParaRPr/>
          </a:p>
        </p:txBody>
      </p:sp>
      <p:pic>
        <p:nvPicPr>
          <p:cNvPr id="190" name="Google Shape;190;p33"/>
          <p:cNvPicPr preferRelativeResize="0"/>
          <p:nvPr/>
        </p:nvPicPr>
        <p:blipFill>
          <a:blip r:embed="rId3">
            <a:alphaModFix/>
          </a:blip>
          <a:stretch>
            <a:fillRect/>
          </a:stretch>
        </p:blipFill>
        <p:spPr>
          <a:xfrm>
            <a:off x="5468441" y="3505225"/>
            <a:ext cx="2658158" cy="1495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Results from Exploratory Analysis</a:t>
            </a:r>
            <a:endParaRPr/>
          </a:p>
        </p:txBody>
      </p:sp>
      <p:sp>
        <p:nvSpPr>
          <p:cNvPr id="196" name="Google Shape;196;p3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lnSpcReduction="10000"/>
          </a:bodyPr>
          <a:lstStyle/>
          <a:p>
            <a:pPr indent="-317500" lvl="0" marL="457200" rtl="0" algn="l">
              <a:spcBef>
                <a:spcPts val="800"/>
              </a:spcBef>
              <a:spcAft>
                <a:spcPts val="0"/>
              </a:spcAft>
              <a:buSzPts val="1400"/>
              <a:buChar char="●"/>
            </a:pPr>
            <a:r>
              <a:rPr lang="en"/>
              <a:t>Early</a:t>
            </a:r>
            <a:r>
              <a:rPr lang="en"/>
              <a:t> round draft picks tend to have more </a:t>
            </a:r>
            <a:r>
              <a:rPr lang="en"/>
              <a:t>games</a:t>
            </a:r>
            <a:r>
              <a:rPr lang="en"/>
              <a:t> played than later round picks</a:t>
            </a:r>
            <a:endParaRPr/>
          </a:p>
          <a:p>
            <a:pPr indent="-317500" lvl="0" marL="457200" rtl="0" algn="l">
              <a:spcBef>
                <a:spcPts val="0"/>
              </a:spcBef>
              <a:spcAft>
                <a:spcPts val="0"/>
              </a:spcAft>
              <a:buSzPts val="1400"/>
              <a:buChar char="●"/>
            </a:pPr>
            <a:r>
              <a:rPr lang="en"/>
              <a:t>Early round draft picks tend to be more inconsistent when it comes to </a:t>
            </a:r>
            <a:r>
              <a:rPr lang="en"/>
              <a:t>efficiency</a:t>
            </a:r>
            <a:r>
              <a:rPr lang="en"/>
              <a:t> numbers but </a:t>
            </a:r>
            <a:r>
              <a:rPr lang="en"/>
              <a:t>generally</a:t>
            </a:r>
            <a:r>
              <a:rPr lang="en"/>
              <a:t> show a higher average efficiency than later round picks</a:t>
            </a:r>
            <a:endParaRPr/>
          </a:p>
          <a:p>
            <a:pPr indent="-317500" lvl="0" marL="457200" rtl="0" algn="l">
              <a:spcBef>
                <a:spcPts val="0"/>
              </a:spcBef>
              <a:spcAft>
                <a:spcPts val="0"/>
              </a:spcAft>
              <a:buSzPts val="1400"/>
              <a:buChar char="●"/>
            </a:pPr>
            <a:r>
              <a:rPr lang="en"/>
              <a:t>QB’s taken in the first round show a </a:t>
            </a:r>
            <a:r>
              <a:rPr lang="en"/>
              <a:t>significantly</a:t>
            </a:r>
            <a:r>
              <a:rPr lang="en"/>
              <a:t> higher range of </a:t>
            </a:r>
            <a:r>
              <a:rPr lang="en"/>
              <a:t>efficiency</a:t>
            </a:r>
            <a:r>
              <a:rPr lang="en"/>
              <a:t> and 5th round QB’s appear to be very </a:t>
            </a:r>
            <a:r>
              <a:rPr lang="en"/>
              <a:t>inefficient</a:t>
            </a:r>
            <a:r>
              <a:rPr lang="en"/>
              <a:t> when it comes to contributing to their team </a:t>
            </a:r>
            <a:endParaRPr/>
          </a:p>
        </p:txBody>
      </p:sp>
      <p:sp>
        <p:nvSpPr>
          <p:cNvPr id="197" name="Google Shape;197;p34"/>
          <p:cNvSpPr txBox="1"/>
          <p:nvPr>
            <p:ph idx="2" type="body"/>
          </p:nvPr>
        </p:nvSpPr>
        <p:spPr>
          <a:xfrm>
            <a:off x="4629150" y="1369224"/>
            <a:ext cx="3886200" cy="25653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a:t>Looking at RB’s and WR’s.. the round they were selected in did not </a:t>
            </a:r>
            <a:r>
              <a:rPr lang="en"/>
              <a:t>appear</a:t>
            </a:r>
            <a:r>
              <a:rPr lang="en"/>
              <a:t> to </a:t>
            </a:r>
            <a:r>
              <a:rPr lang="en"/>
              <a:t>significantly</a:t>
            </a:r>
            <a:r>
              <a:rPr lang="en"/>
              <a:t> impact their </a:t>
            </a:r>
            <a:r>
              <a:rPr lang="en"/>
              <a:t>efficiency</a:t>
            </a:r>
            <a:r>
              <a:rPr lang="en"/>
              <a:t> suggesting it would be smart to draft a RB or WR any round and they could show potential.</a:t>
            </a:r>
            <a:endParaRPr/>
          </a:p>
          <a:p>
            <a:pPr indent="-317500" lvl="0" marL="457200" rtl="0" algn="l">
              <a:spcBef>
                <a:spcPts val="0"/>
              </a:spcBef>
              <a:spcAft>
                <a:spcPts val="0"/>
              </a:spcAft>
              <a:buSzPts val="1400"/>
              <a:buChar char="●"/>
            </a:pPr>
            <a:r>
              <a:rPr lang="en"/>
              <a:t>The best time to draft a TE appears to be the second or third round.</a:t>
            </a:r>
            <a:endParaRPr/>
          </a:p>
        </p:txBody>
      </p:sp>
      <p:pic>
        <p:nvPicPr>
          <p:cNvPr id="198" name="Google Shape;198;p34"/>
          <p:cNvPicPr preferRelativeResize="0"/>
          <p:nvPr/>
        </p:nvPicPr>
        <p:blipFill>
          <a:blip r:embed="rId3">
            <a:alphaModFix/>
          </a:blip>
          <a:stretch>
            <a:fillRect/>
          </a:stretch>
        </p:blipFill>
        <p:spPr>
          <a:xfrm>
            <a:off x="6361200" y="71525"/>
            <a:ext cx="1793923" cy="1196526"/>
          </a:xfrm>
          <a:prstGeom prst="rect">
            <a:avLst/>
          </a:prstGeom>
          <a:noFill/>
          <a:ln>
            <a:noFill/>
          </a:ln>
        </p:spPr>
      </p:pic>
      <p:pic>
        <p:nvPicPr>
          <p:cNvPr id="199" name="Google Shape;199;p34"/>
          <p:cNvPicPr preferRelativeResize="0"/>
          <p:nvPr/>
        </p:nvPicPr>
        <p:blipFill>
          <a:blip r:embed="rId4">
            <a:alphaModFix/>
          </a:blip>
          <a:stretch>
            <a:fillRect/>
          </a:stretch>
        </p:blipFill>
        <p:spPr>
          <a:xfrm>
            <a:off x="6266625" y="3801150"/>
            <a:ext cx="1716901" cy="115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86475" y="183350"/>
            <a:ext cx="8520600" cy="735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4256"/>
              <a:buFont typeface="Arial"/>
              <a:buNone/>
            </a:pPr>
            <a:r>
              <a:rPr b="1" lang="en" sz="3211">
                <a:solidFill>
                  <a:schemeClr val="lt1"/>
                </a:solidFill>
              </a:rPr>
              <a:t>                             </a:t>
            </a:r>
            <a:r>
              <a:rPr b="1" lang="en" sz="3300"/>
              <a:t>The Data We Explored</a:t>
            </a:r>
            <a:endParaRPr b="1" sz="3300"/>
          </a:p>
          <a:p>
            <a:pPr indent="0" lvl="0" marL="0" rtl="0" algn="l">
              <a:spcBef>
                <a:spcPts val="0"/>
              </a:spcBef>
              <a:spcAft>
                <a:spcPts val="0"/>
              </a:spcAft>
              <a:buNone/>
            </a:pPr>
            <a:r>
              <a:t/>
            </a:r>
            <a:endParaRPr sz="3300"/>
          </a:p>
        </p:txBody>
      </p:sp>
      <p:sp>
        <p:nvSpPr>
          <p:cNvPr id="85" name="Google Shape;85;p17"/>
          <p:cNvSpPr txBox="1"/>
          <p:nvPr>
            <p:ph idx="1" type="body"/>
          </p:nvPr>
        </p:nvSpPr>
        <p:spPr>
          <a:xfrm>
            <a:off x="311700" y="1152475"/>
            <a:ext cx="8520600" cy="2935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b="1" lang="en" sz="1400">
                <a:solidFill>
                  <a:schemeClr val="dk1"/>
                </a:solidFill>
              </a:rPr>
              <a:t>Utilizing the NFL Data from Project 1: NFL Teams data, NFL stadiums/weather data and NFL betting data showing over/under line and game spread. </a:t>
            </a:r>
            <a:endParaRPr b="1"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NFL Injury data: python library containing injury data including season, player, position and status before the game from 2009 to 2022</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NFL Penalties data: detailing penalties for each game showing the quarter, player and time during the game from 2009 to 2022.</a:t>
            </a:r>
            <a:endParaRPr b="1" sz="1400">
              <a:solidFill>
                <a:schemeClr val="dk1"/>
              </a:solidFill>
            </a:endParaRPr>
          </a:p>
          <a:p>
            <a:pPr indent="0" lvl="0" marL="457200" rtl="0" algn="l">
              <a:spcBef>
                <a:spcPts val="0"/>
              </a:spcBef>
              <a:spcAft>
                <a:spcPts val="0"/>
              </a:spcAft>
              <a:buClr>
                <a:schemeClr val="dk1"/>
              </a:buClr>
              <a:buSzPts val="1100"/>
              <a:buFont typeface="Arial"/>
              <a:buNone/>
            </a:pPr>
            <a:r>
              <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NFL Draft data: python library including draft picks and rounds for each NFL team from 2009-2022.</a:t>
            </a:r>
            <a:endParaRPr b="1" sz="1400">
              <a:solidFill>
                <a:schemeClr val="dk1"/>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Questions?</a:t>
            </a:r>
            <a:endParaRPr/>
          </a:p>
        </p:txBody>
      </p:sp>
      <p:sp>
        <p:nvSpPr>
          <p:cNvPr id="205" name="Google Shape;205;p3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533225" y="391275"/>
            <a:ext cx="8008500" cy="7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b="1" lang="en" sz="1977">
                <a:latin typeface="Roboto"/>
                <a:ea typeface="Roboto"/>
                <a:cs typeface="Roboto"/>
                <a:sym typeface="Roboto"/>
              </a:rPr>
              <a:t>Unlocking Insights: A Journey into the NFL Data</a:t>
            </a:r>
            <a:endParaRPr b="1" sz="3577"/>
          </a:p>
        </p:txBody>
      </p:sp>
      <p:sp>
        <p:nvSpPr>
          <p:cNvPr id="91" name="Google Shape;91;p18"/>
          <p:cNvSpPr txBox="1"/>
          <p:nvPr>
            <p:ph idx="1" type="body"/>
          </p:nvPr>
        </p:nvSpPr>
        <p:spPr>
          <a:xfrm>
            <a:off x="184625" y="1102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Using the injury data set, we want to determine how a team’s overall record could be impacted by injuries to key players on their team. Which injuries had the highest impact on a team’s outcome?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With access to the NFL penalty data set, we want to see how penalties impact the overall outcome of a game. How many games were decided by a late penalty?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Using the draft picks data set and seasonal nfl data set showing player career stats, we have an exploratory interactive chart to examine the differences between players efficiency based on position and their corresponding draft rounds.</a:t>
            </a:r>
            <a:endParaRPr b="1" sz="1400">
              <a:solidFill>
                <a:schemeClr val="dk1"/>
              </a:solidFill>
            </a:endParaRPr>
          </a:p>
          <a:p>
            <a:pPr indent="0" lvl="0" marL="0" rtl="0" algn="l">
              <a:spcBef>
                <a:spcPts val="0"/>
              </a:spcBef>
              <a:spcAft>
                <a:spcPts val="0"/>
              </a:spcAft>
              <a:buNone/>
            </a:pPr>
            <a:r>
              <a:t/>
            </a:r>
            <a:endParaRPr b="1" sz="1400">
              <a:solidFill>
                <a:schemeClr val="dk1"/>
              </a:solidFill>
            </a:endParaRPr>
          </a:p>
          <a:p>
            <a:pPr indent="0" lvl="0" marL="457200" rtl="0" algn="l">
              <a:spcBef>
                <a:spcPts val="0"/>
              </a:spcBef>
              <a:spcAft>
                <a:spcPts val="0"/>
              </a:spcAft>
              <a:buNone/>
            </a:pPr>
            <a:r>
              <a:t/>
            </a:r>
            <a:endParaRPr b="1"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ctrTitle"/>
          </p:nvPr>
        </p:nvSpPr>
        <p:spPr>
          <a:xfrm>
            <a:off x="1143000" y="344372"/>
            <a:ext cx="6858000" cy="699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3600"/>
              <a:buFont typeface="Calibri"/>
              <a:buNone/>
            </a:pPr>
            <a:r>
              <a:rPr lang="en" sz="3600"/>
              <a:t>NFL Injury Predictions</a:t>
            </a:r>
            <a:endParaRPr/>
          </a:p>
        </p:txBody>
      </p:sp>
      <p:sp>
        <p:nvSpPr>
          <p:cNvPr id="97" name="Google Shape;97;p19"/>
          <p:cNvSpPr txBox="1"/>
          <p:nvPr>
            <p:ph idx="1" type="subTitle"/>
          </p:nvPr>
        </p:nvSpPr>
        <p:spPr>
          <a:xfrm>
            <a:off x="1143004" y="3555217"/>
            <a:ext cx="6858000" cy="1134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
              <a:t>Analytic approach for predicting injuries</a:t>
            </a:r>
            <a:endParaRPr/>
          </a:p>
          <a:p>
            <a:pPr indent="0" lvl="0" marL="0" rtl="0" algn="ctr">
              <a:lnSpc>
                <a:spcPct val="90000"/>
              </a:lnSpc>
              <a:spcBef>
                <a:spcPts val="800"/>
              </a:spcBef>
              <a:spcAft>
                <a:spcPts val="0"/>
              </a:spcAft>
              <a:buClr>
                <a:schemeClr val="dk1"/>
              </a:buClr>
              <a:buSzPts val="1800"/>
              <a:buNone/>
            </a:pPr>
            <a:r>
              <a:rPr lang="en"/>
              <a:t>**RIP Chubb**</a:t>
            </a:r>
            <a:endParaRPr/>
          </a:p>
        </p:txBody>
      </p:sp>
      <p:pic>
        <p:nvPicPr>
          <p:cNvPr descr="National Football League - Wikipedia" id="98" name="Google Shape;98;p19"/>
          <p:cNvPicPr preferRelativeResize="0"/>
          <p:nvPr/>
        </p:nvPicPr>
        <p:blipFill>
          <a:blip r:embed="rId3">
            <a:alphaModFix/>
          </a:blip>
          <a:stretch>
            <a:fillRect/>
          </a:stretch>
        </p:blipFill>
        <p:spPr>
          <a:xfrm>
            <a:off x="3664450" y="1368250"/>
            <a:ext cx="1815088" cy="19980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1360169" y="387276"/>
            <a:ext cx="6423900" cy="872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400"/>
              <a:buFont typeface="Calibri"/>
              <a:buNone/>
            </a:pPr>
            <a:r>
              <a:rPr lang="en" sz="2400"/>
              <a:t>Injury Analysis Overview</a:t>
            </a:r>
            <a:endParaRPr/>
          </a:p>
        </p:txBody>
      </p:sp>
      <p:sp>
        <p:nvSpPr>
          <p:cNvPr id="104" name="Google Shape;104;p20"/>
          <p:cNvSpPr txBox="1"/>
          <p:nvPr>
            <p:ph idx="1" type="body"/>
          </p:nvPr>
        </p:nvSpPr>
        <p:spPr>
          <a:xfrm>
            <a:off x="785050" y="1542575"/>
            <a:ext cx="7302600" cy="2542200"/>
          </a:xfrm>
          <a:prstGeom prst="rect">
            <a:avLst/>
          </a:prstGeom>
          <a:noFill/>
          <a:ln>
            <a:noFill/>
          </a:ln>
        </p:spPr>
        <p:txBody>
          <a:bodyPr anchorCtr="0" anchor="b" bIns="34275" lIns="68575" spcFirstLastPara="1" rIns="68575" wrap="square" tIns="34275">
            <a:normAutofit lnSpcReduction="10000"/>
          </a:bodyPr>
          <a:lstStyle/>
          <a:p>
            <a:pPr indent="0" lvl="0" marL="0" rtl="0" algn="l">
              <a:lnSpc>
                <a:spcPct val="90000"/>
              </a:lnSpc>
              <a:spcBef>
                <a:spcPts val="0"/>
              </a:spcBef>
              <a:spcAft>
                <a:spcPts val="0"/>
              </a:spcAft>
              <a:buNone/>
            </a:pPr>
            <a:r>
              <a:rPr lang="en">
                <a:solidFill>
                  <a:schemeClr val="dk1"/>
                </a:solidFill>
                <a:latin typeface="Calibri"/>
                <a:ea typeface="Calibri"/>
                <a:cs typeface="Calibri"/>
                <a:sym typeface="Calibri"/>
              </a:rPr>
              <a:t>Data Factors in Considerations:  </a:t>
            </a:r>
            <a:endParaRPr>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a:solidFill>
                <a:schemeClr val="dk1"/>
              </a:solidFill>
              <a:latin typeface="Calibri"/>
              <a:ea typeface="Calibri"/>
              <a:cs typeface="Calibri"/>
              <a:sym typeface="Calibri"/>
            </a:endParaRPr>
          </a:p>
          <a:p>
            <a:pPr indent="-177800" lvl="0" marL="635000" rtl="0" algn="l">
              <a:lnSpc>
                <a:spcPct val="90000"/>
              </a:lnSpc>
              <a:spcBef>
                <a:spcPts val="0"/>
              </a:spcBef>
              <a:spcAft>
                <a:spcPts val="0"/>
              </a:spcAft>
              <a:buSzPts val="1800"/>
              <a:buChar char="●"/>
            </a:pPr>
            <a:r>
              <a:rPr lang="en" sz="1800">
                <a:solidFill>
                  <a:schemeClr val="dk1"/>
                </a:solidFill>
                <a:latin typeface="Calibri"/>
                <a:ea typeface="Calibri"/>
                <a:cs typeface="Calibri"/>
                <a:sym typeface="Calibri"/>
              </a:rPr>
              <a:t>Effects that playing on synthetic vs natural turf</a:t>
            </a:r>
            <a:endParaRPr>
              <a:solidFill>
                <a:schemeClr val="dk1"/>
              </a:solidFill>
              <a:latin typeface="Calibri"/>
              <a:ea typeface="Calibri"/>
              <a:cs typeface="Calibri"/>
              <a:sym typeface="Calibri"/>
            </a:endParaRPr>
          </a:p>
          <a:p>
            <a:pPr indent="0" lvl="0" marL="635000" rtl="0" algn="l">
              <a:lnSpc>
                <a:spcPct val="90000"/>
              </a:lnSpc>
              <a:spcBef>
                <a:spcPts val="0"/>
              </a:spcBef>
              <a:spcAft>
                <a:spcPts val="0"/>
              </a:spcAft>
              <a:buNone/>
            </a:pPr>
            <a:r>
              <a:t/>
            </a:r>
            <a:endParaRPr>
              <a:solidFill>
                <a:schemeClr val="dk1"/>
              </a:solidFill>
              <a:latin typeface="Calibri"/>
              <a:ea typeface="Calibri"/>
              <a:cs typeface="Calibri"/>
              <a:sym typeface="Calibri"/>
            </a:endParaRPr>
          </a:p>
          <a:p>
            <a:pPr indent="-177800" lvl="0" marL="635000" rtl="0" algn="l">
              <a:lnSpc>
                <a:spcPct val="90000"/>
              </a:lnSpc>
              <a:spcBef>
                <a:spcPts val="800"/>
              </a:spcBef>
              <a:spcAft>
                <a:spcPts val="0"/>
              </a:spcAft>
              <a:buSzPts val="1800"/>
              <a:buChar char="●"/>
            </a:pPr>
            <a:r>
              <a:rPr lang="en" sz="1800">
                <a:solidFill>
                  <a:schemeClr val="dk1"/>
                </a:solidFill>
                <a:latin typeface="Calibri"/>
                <a:ea typeface="Calibri"/>
                <a:cs typeface="Calibri"/>
                <a:sym typeface="Calibri"/>
              </a:rPr>
              <a:t>Factors such as s</a:t>
            </a:r>
            <a:r>
              <a:rPr lang="en">
                <a:solidFill>
                  <a:schemeClr val="dk1"/>
                </a:solidFill>
                <a:latin typeface="Calibri"/>
                <a:ea typeface="Calibri"/>
                <a:cs typeface="Calibri"/>
                <a:sym typeface="Calibri"/>
              </a:rPr>
              <a:t>tadiums, </a:t>
            </a:r>
            <a:r>
              <a:rPr lang="en" sz="1800">
                <a:solidFill>
                  <a:schemeClr val="dk1"/>
                </a:solidFill>
                <a:latin typeface="Calibri"/>
                <a:ea typeface="Calibri"/>
                <a:cs typeface="Calibri"/>
                <a:sym typeface="Calibri"/>
              </a:rPr>
              <a:t>weather, play type and player position</a:t>
            </a:r>
            <a:endParaRPr>
              <a:solidFill>
                <a:schemeClr val="dk1"/>
              </a:solidFill>
              <a:latin typeface="Calibri"/>
              <a:ea typeface="Calibri"/>
              <a:cs typeface="Calibri"/>
              <a:sym typeface="Calibri"/>
            </a:endParaRPr>
          </a:p>
          <a:p>
            <a:pPr indent="0" lvl="0" marL="635000" rtl="0" algn="l">
              <a:lnSpc>
                <a:spcPct val="90000"/>
              </a:lnSpc>
              <a:spcBef>
                <a:spcPts val="800"/>
              </a:spcBef>
              <a:spcAft>
                <a:spcPts val="0"/>
              </a:spcAft>
              <a:buNone/>
            </a:pPr>
            <a:r>
              <a:t/>
            </a:r>
            <a:endParaRPr>
              <a:solidFill>
                <a:schemeClr val="dk1"/>
              </a:solidFill>
              <a:latin typeface="Calibri"/>
              <a:ea typeface="Calibri"/>
              <a:cs typeface="Calibri"/>
              <a:sym typeface="Calibri"/>
            </a:endParaRPr>
          </a:p>
          <a:p>
            <a:pPr indent="-177800" lvl="0" marL="635000" rtl="0" algn="l">
              <a:lnSpc>
                <a:spcPct val="90000"/>
              </a:lnSpc>
              <a:spcBef>
                <a:spcPts val="800"/>
              </a:spcBef>
              <a:spcAft>
                <a:spcPts val="0"/>
              </a:spcAft>
              <a:buSzPts val="1800"/>
              <a:buChar char="●"/>
            </a:pPr>
            <a:r>
              <a:rPr lang="en" sz="1800">
                <a:solidFill>
                  <a:schemeClr val="dk1"/>
                </a:solidFill>
                <a:latin typeface="Calibri"/>
                <a:ea typeface="Calibri"/>
                <a:cs typeface="Calibri"/>
                <a:sym typeface="Calibri"/>
              </a:rPr>
              <a:t>250 complete player in-game histories from two subsequent NFL regular seasons.</a:t>
            </a:r>
            <a:endParaRPr sz="1800">
              <a:solidFill>
                <a:schemeClr val="dk1"/>
              </a:solidFill>
              <a:latin typeface="Calibri"/>
              <a:ea typeface="Calibri"/>
              <a:cs typeface="Calibri"/>
              <a:sym typeface="Calibri"/>
            </a:endParaRPr>
          </a:p>
          <a:p>
            <a:pPr indent="0" lvl="0" marL="0" rtl="0" algn="l">
              <a:lnSpc>
                <a:spcPct val="90000"/>
              </a:lnSpc>
              <a:spcBef>
                <a:spcPts val="800"/>
              </a:spcBef>
              <a:spcAft>
                <a:spcPts val="1200"/>
              </a:spcAft>
              <a:buClr>
                <a:schemeClr val="dk1"/>
              </a:buClr>
              <a:buSzPts val="1800"/>
              <a:buNone/>
            </a:pPr>
            <a:r>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931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891"/>
              <a:buNone/>
            </a:pPr>
            <a:r>
              <a:rPr i="1" lang="en" sz="1687">
                <a:latin typeface="Calibri"/>
                <a:ea typeface="Calibri"/>
                <a:cs typeface="Calibri"/>
                <a:sym typeface="Calibri"/>
              </a:rPr>
              <a:t>Does Turf has impact on injury based on play type and player positions?</a:t>
            </a:r>
            <a:endParaRPr i="1" sz="1687">
              <a:latin typeface="Calibri"/>
              <a:ea typeface="Calibri"/>
              <a:cs typeface="Calibri"/>
              <a:sym typeface="Calibri"/>
            </a:endParaRPr>
          </a:p>
        </p:txBody>
      </p:sp>
      <p:pic>
        <p:nvPicPr>
          <p:cNvPr id="110" name="Google Shape;110;p21"/>
          <p:cNvPicPr preferRelativeResize="0"/>
          <p:nvPr/>
        </p:nvPicPr>
        <p:blipFill>
          <a:blip r:embed="rId3">
            <a:alphaModFix/>
          </a:blip>
          <a:stretch>
            <a:fillRect/>
          </a:stretch>
        </p:blipFill>
        <p:spPr>
          <a:xfrm>
            <a:off x="353263" y="991400"/>
            <a:ext cx="8437474" cy="3692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411025" y="681350"/>
            <a:ext cx="8351175" cy="360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pic>
        <p:nvPicPr>
          <p:cNvPr id="120" name="Google Shape;120;p23"/>
          <p:cNvPicPr preferRelativeResize="0"/>
          <p:nvPr/>
        </p:nvPicPr>
        <p:blipFill>
          <a:blip r:embed="rId3">
            <a:alphaModFix/>
          </a:blip>
          <a:stretch>
            <a:fillRect/>
          </a:stretch>
        </p:blipFill>
        <p:spPr>
          <a:xfrm>
            <a:off x="291313" y="735050"/>
            <a:ext cx="8561374" cy="367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586250" y="454550"/>
            <a:ext cx="42819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en" sz="2400"/>
              <a:t>Questions we’ve ask ourselves:</a:t>
            </a:r>
            <a:endParaRPr/>
          </a:p>
        </p:txBody>
      </p:sp>
      <p:sp>
        <p:nvSpPr>
          <p:cNvPr id="126" name="Google Shape;126;p24"/>
          <p:cNvSpPr txBox="1"/>
          <p:nvPr>
            <p:ph idx="1" type="body"/>
          </p:nvPr>
        </p:nvSpPr>
        <p:spPr>
          <a:xfrm>
            <a:off x="1273825" y="1570075"/>
            <a:ext cx="5757000" cy="2152800"/>
          </a:xfrm>
          <a:prstGeom prst="rect">
            <a:avLst/>
          </a:prstGeom>
          <a:noFill/>
          <a:ln>
            <a:noFill/>
          </a:ln>
        </p:spPr>
        <p:txBody>
          <a:bodyPr anchorCtr="0" anchor="t" bIns="34275" lIns="68575" spcFirstLastPara="1" rIns="68575" wrap="square" tIns="34275">
            <a:normAutofit lnSpcReduction="10000"/>
          </a:bodyPr>
          <a:lstStyle/>
          <a:p>
            <a:pPr indent="0" lvl="0" marL="177800" marR="0" rtl="0" algn="l">
              <a:lnSpc>
                <a:spcPct val="90000"/>
              </a:lnSpc>
              <a:spcBef>
                <a:spcPts val="0"/>
              </a:spcBef>
              <a:spcAft>
                <a:spcPts val="0"/>
              </a:spcAft>
              <a:buClr>
                <a:schemeClr val="dk1"/>
              </a:buClr>
              <a:buSzPts val="1400"/>
              <a:buNone/>
            </a:pPr>
            <a:r>
              <a:t/>
            </a:r>
            <a:endParaRPr i="1" sz="1400">
              <a:latin typeface="Calibri"/>
              <a:ea typeface="Calibri"/>
              <a:cs typeface="Calibri"/>
              <a:sym typeface="Calibri"/>
            </a:endParaRPr>
          </a:p>
          <a:p>
            <a:pPr indent="-190500" lvl="0" marL="342900" marR="0" rtl="0" algn="l">
              <a:lnSpc>
                <a:spcPct val="90000"/>
              </a:lnSpc>
              <a:spcBef>
                <a:spcPts val="0"/>
              </a:spcBef>
              <a:spcAft>
                <a:spcPts val="0"/>
              </a:spcAft>
              <a:buSzPts val="1600"/>
              <a:buFont typeface="Calibri"/>
              <a:buChar char="●"/>
            </a:pPr>
            <a:r>
              <a:rPr b="1" i="1" lang="en" sz="1600">
                <a:solidFill>
                  <a:schemeClr val="dk1"/>
                </a:solidFill>
                <a:latin typeface="Calibri"/>
                <a:ea typeface="Calibri"/>
                <a:cs typeface="Calibri"/>
                <a:sym typeface="Calibri"/>
              </a:rPr>
              <a:t>--What is likely the risk of a player’s injury based on turf type?</a:t>
            </a:r>
            <a:endParaRPr b="1" sz="1600">
              <a:solidFill>
                <a:schemeClr val="dk1"/>
              </a:solidFill>
              <a:latin typeface="Calibri"/>
              <a:ea typeface="Calibri"/>
              <a:cs typeface="Calibri"/>
              <a:sym typeface="Calibri"/>
            </a:endParaRPr>
          </a:p>
          <a:p>
            <a:pPr indent="0" lvl="0" marL="177800" marR="0" rtl="0" algn="l">
              <a:lnSpc>
                <a:spcPct val="90000"/>
              </a:lnSpc>
              <a:spcBef>
                <a:spcPts val="0"/>
              </a:spcBef>
              <a:spcAft>
                <a:spcPts val="0"/>
              </a:spcAft>
              <a:buClr>
                <a:schemeClr val="dk1"/>
              </a:buClr>
              <a:buSzPts val="1400"/>
              <a:buNone/>
            </a:pPr>
            <a:r>
              <a:rPr b="1" i="1" lang="en" sz="1600">
                <a:solidFill>
                  <a:schemeClr val="dk1"/>
                </a:solidFill>
                <a:latin typeface="Calibri"/>
                <a:ea typeface="Calibri"/>
                <a:cs typeface="Calibri"/>
                <a:sym typeface="Calibri"/>
              </a:rPr>
              <a:t> </a:t>
            </a:r>
            <a:endParaRPr b="1" sz="1600">
              <a:solidFill>
                <a:schemeClr val="dk1"/>
              </a:solidFill>
              <a:latin typeface="Calibri"/>
              <a:ea typeface="Calibri"/>
              <a:cs typeface="Calibri"/>
              <a:sym typeface="Calibri"/>
            </a:endParaRPr>
          </a:p>
          <a:p>
            <a:pPr indent="-190500" lvl="0" marL="342900" marR="0" rtl="0" algn="l">
              <a:lnSpc>
                <a:spcPct val="90000"/>
              </a:lnSpc>
              <a:spcBef>
                <a:spcPts val="0"/>
              </a:spcBef>
              <a:spcAft>
                <a:spcPts val="0"/>
              </a:spcAft>
              <a:buSzPts val="1600"/>
              <a:buFont typeface="Calibri"/>
              <a:buChar char="●"/>
            </a:pPr>
            <a:r>
              <a:rPr b="1" i="1" lang="en" sz="1600">
                <a:solidFill>
                  <a:schemeClr val="dk1"/>
                </a:solidFill>
                <a:latin typeface="Calibri"/>
                <a:ea typeface="Calibri"/>
                <a:cs typeface="Calibri"/>
                <a:sym typeface="Calibri"/>
              </a:rPr>
              <a:t>--Is the Predictions of Injuries Accurate?</a:t>
            </a:r>
            <a:endParaRPr b="1" sz="1600">
              <a:solidFill>
                <a:schemeClr val="dk1"/>
              </a:solidFill>
              <a:latin typeface="Calibri"/>
              <a:ea typeface="Calibri"/>
              <a:cs typeface="Calibri"/>
              <a:sym typeface="Calibri"/>
            </a:endParaRPr>
          </a:p>
          <a:p>
            <a:pPr indent="-88900" lvl="0" marL="342900" marR="0" rtl="0" algn="l">
              <a:lnSpc>
                <a:spcPct val="90000"/>
              </a:lnSpc>
              <a:spcBef>
                <a:spcPts val="0"/>
              </a:spcBef>
              <a:spcAft>
                <a:spcPts val="0"/>
              </a:spcAft>
              <a:buClr>
                <a:schemeClr val="dk1"/>
              </a:buClr>
              <a:buSzPts val="1400"/>
              <a:buNone/>
            </a:pPr>
            <a:r>
              <a:t/>
            </a:r>
            <a:endParaRPr b="1" i="1" sz="1600">
              <a:solidFill>
                <a:schemeClr val="dk1"/>
              </a:solidFill>
              <a:latin typeface="Calibri"/>
              <a:ea typeface="Calibri"/>
              <a:cs typeface="Calibri"/>
              <a:sym typeface="Calibri"/>
            </a:endParaRPr>
          </a:p>
          <a:p>
            <a:pPr indent="-190500" lvl="0" marL="342900" rtl="0" algn="l">
              <a:lnSpc>
                <a:spcPct val="90000"/>
              </a:lnSpc>
              <a:spcBef>
                <a:spcPts val="0"/>
              </a:spcBef>
              <a:spcAft>
                <a:spcPts val="0"/>
              </a:spcAft>
              <a:buSzPts val="1600"/>
              <a:buFont typeface="Calibri"/>
              <a:buChar char="●"/>
            </a:pPr>
            <a:r>
              <a:rPr b="1" i="1" lang="en" sz="1600">
                <a:solidFill>
                  <a:schemeClr val="dk1"/>
                </a:solidFill>
                <a:latin typeface="Calibri"/>
                <a:ea typeface="Calibri"/>
                <a:cs typeface="Calibri"/>
                <a:sym typeface="Calibri"/>
              </a:rPr>
              <a:t>--Does the importance of grass type impact injuries?</a:t>
            </a:r>
            <a:endParaRPr b="1" sz="1600">
              <a:solidFill>
                <a:schemeClr val="dk1"/>
              </a:solidFill>
              <a:latin typeface="Calibri"/>
              <a:ea typeface="Calibri"/>
              <a:cs typeface="Calibri"/>
              <a:sym typeface="Calibri"/>
            </a:endParaRPr>
          </a:p>
          <a:p>
            <a:pPr indent="-88900" lvl="0" marL="342900" rtl="0" algn="l">
              <a:lnSpc>
                <a:spcPct val="90000"/>
              </a:lnSpc>
              <a:spcBef>
                <a:spcPts val="0"/>
              </a:spcBef>
              <a:spcAft>
                <a:spcPts val="0"/>
              </a:spcAft>
              <a:buClr>
                <a:schemeClr val="dk1"/>
              </a:buClr>
              <a:buSzPts val="1400"/>
              <a:buNone/>
            </a:pPr>
            <a:r>
              <a:t/>
            </a:r>
            <a:endParaRPr i="1" sz="1400">
              <a:latin typeface="Calibri"/>
              <a:ea typeface="Calibri"/>
              <a:cs typeface="Calibri"/>
              <a:sym typeface="Calibri"/>
            </a:endParaRPr>
          </a:p>
          <a:p>
            <a:pPr indent="-88900" lvl="0" marL="342900" marR="0" rtl="0" algn="l">
              <a:lnSpc>
                <a:spcPct val="90000"/>
              </a:lnSpc>
              <a:spcBef>
                <a:spcPts val="0"/>
              </a:spcBef>
              <a:spcAft>
                <a:spcPts val="0"/>
              </a:spcAft>
              <a:buClr>
                <a:schemeClr val="dk1"/>
              </a:buClr>
              <a:buSzPts val="1400"/>
              <a:buNone/>
            </a:pPr>
            <a:r>
              <a:t/>
            </a:r>
            <a:endParaRPr i="1" sz="1400">
              <a:latin typeface="Calibri"/>
              <a:ea typeface="Calibri"/>
              <a:cs typeface="Calibri"/>
              <a:sym typeface="Calibri"/>
            </a:endParaRPr>
          </a:p>
          <a:p>
            <a:pPr indent="-88900" lvl="0" marL="342900" marR="0" rtl="0" algn="l">
              <a:lnSpc>
                <a:spcPct val="90000"/>
              </a:lnSpc>
              <a:spcBef>
                <a:spcPts val="0"/>
              </a:spcBef>
              <a:spcAft>
                <a:spcPts val="0"/>
              </a:spcAft>
              <a:buClr>
                <a:schemeClr val="dk1"/>
              </a:buClr>
              <a:buSzPts val="1400"/>
              <a:buNone/>
            </a:pPr>
            <a:r>
              <a:t/>
            </a:r>
            <a:endParaRPr sz="1400">
              <a:latin typeface="Calibri"/>
              <a:ea typeface="Calibri"/>
              <a:cs typeface="Calibri"/>
              <a:sym typeface="Calibri"/>
            </a:endParaRPr>
          </a:p>
          <a:p>
            <a:pPr indent="-38100" lvl="0" marL="177800" rtl="0" algn="l">
              <a:lnSpc>
                <a:spcPct val="90000"/>
              </a:lnSpc>
              <a:spcBef>
                <a:spcPts val="800"/>
              </a:spcBef>
              <a:spcAft>
                <a:spcPts val="1200"/>
              </a:spcAft>
              <a:buClr>
                <a:schemeClr val="dk1"/>
              </a:buClr>
              <a:buSzPts val="2100"/>
              <a:buNone/>
            </a:pPr>
            <a:r>
              <a:t/>
            </a:r>
            <a:endParaRPr/>
          </a:p>
        </p:txBody>
      </p:sp>
      <p:pic>
        <p:nvPicPr>
          <p:cNvPr id="127" name="Google Shape;127;p24"/>
          <p:cNvPicPr preferRelativeResize="0"/>
          <p:nvPr/>
        </p:nvPicPr>
        <p:blipFill>
          <a:blip r:embed="rId3">
            <a:alphaModFix/>
          </a:blip>
          <a:stretch>
            <a:fillRect/>
          </a:stretch>
        </p:blipFill>
        <p:spPr>
          <a:xfrm>
            <a:off x="6388925" y="2700599"/>
            <a:ext cx="2432775" cy="182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